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404" r:id="rId3"/>
    <p:sldId id="401" r:id="rId4"/>
    <p:sldId id="466" r:id="rId5"/>
    <p:sldId id="447" r:id="rId6"/>
    <p:sldId id="448" r:id="rId7"/>
    <p:sldId id="405" r:id="rId8"/>
    <p:sldId id="456" r:id="rId9"/>
    <p:sldId id="450" r:id="rId10"/>
    <p:sldId id="452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4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92"/>
    <a:srgbClr val="BE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9" autoAdjust="0"/>
    <p:restoredTop sz="73029" autoAdjust="0"/>
  </p:normalViewPr>
  <p:slideViewPr>
    <p:cSldViewPr showGuides="1">
      <p:cViewPr varScale="1">
        <p:scale>
          <a:sx n="87" d="100"/>
          <a:sy n="87" d="100"/>
        </p:scale>
        <p:origin x="1088" y="19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75" d="100"/>
          <a:sy n="75" d="100"/>
        </p:scale>
        <p:origin x="-4008" y="-3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823A6-3B17-494B-9CC7-FF8612990846}" type="datetimeFigureOut">
              <a:rPr lang="en-US" smtClean="0"/>
              <a:t>4/1/18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71E81-BA23-45C4-8E36-8C1719A4C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8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18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7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34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14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3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24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908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4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78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30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27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latin typeface="Lucida Bright" panose="02040602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7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52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7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7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1524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3810000"/>
            <a:ext cx="6477000" cy="411480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71E81-BA23-45C4-8E36-8C1719A4CE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6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3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1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9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0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6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7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F931-64EB-4C1C-B664-FC033D7F8927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3BCD-BDCA-4D32-925B-D1325DFC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0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2700" y="609600"/>
            <a:ext cx="9144000" cy="1689100"/>
          </a:xfrm>
          <a:solidFill>
            <a:schemeClr val="tx1">
              <a:lumMod val="75000"/>
              <a:lumOff val="25000"/>
              <a:alpha val="0"/>
            </a:schemeClr>
          </a:solidFill>
        </p:spPr>
        <p:txBody>
          <a:bodyPr>
            <a:noAutofit/>
          </a:bodyPr>
          <a:lstStyle/>
          <a:p>
            <a:r>
              <a:rPr lang="en-US" sz="6600" b="1" kern="1300" spc="-150" dirty="0">
                <a:solidFill>
                  <a:schemeClr val="bg1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Lab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047999"/>
            <a:ext cx="9144000" cy="2286001"/>
          </a:xfrm>
          <a:prstGeom prst="rect">
            <a:avLst/>
          </a:prstGeom>
          <a:solidFill>
            <a:schemeClr val="tx1">
              <a:lumMod val="75000"/>
              <a:lumOff val="25000"/>
              <a:alpha val="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kern="1300" spc="-150" dirty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R Data Manipulation</a:t>
            </a:r>
          </a:p>
          <a:p>
            <a:r>
              <a:rPr lang="en-US" sz="8800" b="1" kern="1300" spc="-150" dirty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Bootstrapping</a:t>
            </a:r>
            <a:endParaRPr lang="en-US" sz="9600" b="1" kern="1300" spc="-150" dirty="0">
              <a:solidFill>
                <a:schemeClr val="tx2">
                  <a:lumMod val="60000"/>
                  <a:lumOff val="40000"/>
                </a:schemeClr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Eliminating variables from an existing data set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Using </a:t>
            </a:r>
            <a:r>
              <a:rPr lang="en-US" altLang="en-US" sz="2800" b="1" dirty="0">
                <a:solidFill>
                  <a:schemeClr val="bg1"/>
                </a:solidFill>
                <a:latin typeface="Lucida Bright" panose="02040602050505020304" pitchFamily="18" charset="0"/>
              </a:rPr>
              <a:t>subset</a:t>
            </a: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Specify dataset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Use select option to define which variables to keep in new dataset</a:t>
            </a:r>
            <a:r>
              <a:rPr lang="en-US" altLang="en-US" sz="1600" dirty="0">
                <a:solidFill>
                  <a:schemeClr val="bg1"/>
                </a:solidFill>
                <a:latin typeface="Lucida Bright" panose="02040602050505020304" pitchFamily="18" charset="0"/>
              </a:rPr>
              <a:t>. </a:t>
            </a:r>
            <a:endParaRPr lang="en-US" altLang="en-US" sz="20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3962400"/>
            <a:ext cx="68389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80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Bootstrapping!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2" descr="Image result for bootstrap sho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074" y="1905000"/>
            <a:ext cx="4791075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10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Bootstrapping?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92786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549399"/>
            <a:ext cx="849382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Bootstrapping is a nonparametric technique free from any distributional assumption of data such as normality.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lt1"/>
                </a:solidFill>
                <a:latin typeface="Lucida Bright" panose="02040602050505020304" pitchFamily="18" charset="0"/>
              </a:rPr>
              <a:t>We do not rely on any seriously restrictive assumptions concerning the shape of the sampled populations.</a:t>
            </a:r>
          </a:p>
          <a:p>
            <a:endParaRPr lang="en-US" sz="32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This technique is useful when we are uncomfortable with: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lt1"/>
                </a:solidFill>
                <a:latin typeface="Lucida Bright" panose="02040602050505020304" pitchFamily="18" charset="0"/>
              </a:rPr>
              <a:t>Small sample size.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lt1"/>
                </a:solidFill>
                <a:latin typeface="Lucida Bright" panose="02040602050505020304" pitchFamily="18" charset="0"/>
              </a:rPr>
              <a:t>Non-normal distribution of the sample.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lt1"/>
                </a:solidFill>
                <a:latin typeface="Lucida Bright" panose="02040602050505020304" pitchFamily="18" charset="0"/>
              </a:rPr>
              <a:t>Statistic has complicated or no confidence interval calculation</a:t>
            </a:r>
          </a:p>
        </p:txBody>
      </p:sp>
    </p:spTree>
    <p:extLst>
      <p:ext uri="{BB962C8B-B14F-4D97-AF65-F5344CB8AC3E}">
        <p14:creationId xmlns:p14="http://schemas.microsoft.com/office/powerpoint/2010/main" val="1217982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General Bootstrap Procedure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92786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549399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Sample with replacement from original data where each resampled N equals original 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Calculate statistic of interest with resampled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lt1"/>
                </a:solidFill>
                <a:latin typeface="Lucida Bright" panose="02040602050505020304" pitchFamily="18" charset="0"/>
              </a:rPr>
              <a:t>Repeat step 1-2 with many replications (~10,000)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lt1"/>
                </a:solidFill>
                <a:latin typeface="Lucida Bright" panose="02040602050505020304" pitchFamily="18" charset="0"/>
              </a:rPr>
              <a:t>Sort the empirical values in ascending order, find the values  corresponding to the .025 and .975 percentile ranks, and use them  as lower and upper critical values for two-tailed null hypothesis significance testing.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lt1"/>
                </a:solidFill>
                <a:latin typeface="Lucida Bright" panose="02040602050505020304" pitchFamily="18" charset="0"/>
              </a:rPr>
              <a:t>If the interval does not contain zero, then the effect is statistically significant (p&lt;.05).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endParaRPr lang="en-US" sz="3200" dirty="0">
              <a:solidFill>
                <a:schemeClr val="lt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8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Bootstrap Procedure In R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92786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549399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Install boot package to use boot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Boot function requires three things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Dataset for resampling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A function that specifies the statistic returned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Number of bootstrap replications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endParaRPr lang="en-US" sz="3200" dirty="0">
              <a:solidFill>
                <a:schemeClr val="lt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33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How to create a function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92786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146" y="1523999"/>
            <a:ext cx="9448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Specify object name for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Specify arguments or parameters fed into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Write code that uses arguments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Return some object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Can be of any type (single value, list, dataset…)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r>
              <a:rPr lang="en-US" sz="2800" dirty="0" err="1">
                <a:solidFill>
                  <a:schemeClr val="lt1"/>
                </a:solidFill>
                <a:latin typeface="Lucida Bright" panose="02040602050505020304" pitchFamily="18" charset="0"/>
              </a:rPr>
              <a:t>myfunction</a:t>
            </a: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 &lt;- function(arg1, arg2, ... ){</a:t>
            </a:r>
          </a:p>
          <a:p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code</a:t>
            </a:r>
          </a:p>
          <a:p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return(object)</a:t>
            </a:r>
          </a:p>
          <a:p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}</a:t>
            </a:r>
          </a:p>
          <a:p>
            <a:endParaRPr lang="en-US" sz="24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r>
              <a:rPr lang="en-US" sz="2800" dirty="0" err="1">
                <a:solidFill>
                  <a:schemeClr val="lt1"/>
                </a:solidFill>
                <a:latin typeface="Lucida Bright" panose="02040602050505020304" pitchFamily="18" charset="0"/>
              </a:rPr>
              <a:t>myfunction</a:t>
            </a: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(arg1,arg2)</a:t>
            </a:r>
          </a:p>
        </p:txBody>
      </p:sp>
    </p:spTree>
    <p:extLst>
      <p:ext uri="{BB962C8B-B14F-4D97-AF65-F5344CB8AC3E}">
        <p14:creationId xmlns:p14="http://schemas.microsoft.com/office/powerpoint/2010/main" val="3692535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Example Bootstrap Function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72414" y="1741536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Requires two specific parameters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Indices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Within function, need to define d, the resampled datasets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Write code to obtain some statistic from 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Return object that serves as output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92786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549399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endParaRPr lang="en-US" sz="3200" dirty="0">
              <a:solidFill>
                <a:schemeClr val="lt1"/>
              </a:solidFill>
              <a:latin typeface="Lucida Bright" panose="02040602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6" y="3139754"/>
            <a:ext cx="9144000" cy="99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85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Running Bootstrap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92786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549399"/>
            <a:ext cx="8915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Let’s get bootstrapped mean for CGPA in our final school dataset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Use boot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Specify dataset or variable, function you created, and number of replications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lt1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4783533"/>
            <a:ext cx="518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Print results to see all resampled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Plot results to get histogram of results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436" y="3810652"/>
            <a:ext cx="6670564" cy="466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347877"/>
            <a:ext cx="3048000" cy="250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2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Getting 95% Confidence Interval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92786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549399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Boot.ci typically requires three parameters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Output from boot function (results)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Confidence 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Type of bootstrap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Recommend bias-corrected and accelerated bootstrap (BCA)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lt1"/>
              </a:solidFill>
              <a:latin typeface="Lucida Bright" panose="020406020505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4227743"/>
            <a:ext cx="5715000" cy="5980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7425" y="5286375"/>
            <a:ext cx="42481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317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Lucida Bright" panose="02040602050505020304" pitchFamily="18" charset="0"/>
              </a:rPr>
              <a:t>Other Notes on Bootstrap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304800" y="190500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6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927860"/>
            <a:ext cx="8229600" cy="1523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549399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Can return more than one bootstrapped statistic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Just return a vector instead of one value in boot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Lab code includes example of bootstrapped regression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Produces bootstrapped beta weights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Requires additional formula parameter in boot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lt1"/>
                </a:solidFill>
                <a:latin typeface="Lucida Bright" panose="02040602050505020304" pitchFamily="18" charset="0"/>
              </a:rPr>
              <a:t>For your own personal interest/use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lt1"/>
              </a:solidFill>
              <a:latin typeface="Lucida Bright" panose="02040602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lt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8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685800"/>
            <a:ext cx="8839200" cy="5486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Clr>
                <a:schemeClr val="bg1"/>
              </a:buClr>
              <a:buSzPct val="122000"/>
              <a:buNone/>
            </a:pPr>
            <a:r>
              <a:rPr lang="en-US" sz="3600" dirty="0">
                <a:solidFill>
                  <a:schemeClr val="bg1"/>
                </a:solidFill>
                <a:latin typeface="Lucida Bright" panose="02040602050505020304" pitchFamily="18" charset="0"/>
              </a:rPr>
              <a:t>Today is the last day for basic R language.</a:t>
            </a:r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lnSpc>
                <a:spcPct val="120000"/>
              </a:lnSpc>
              <a:buClr>
                <a:schemeClr val="bg1"/>
              </a:buClr>
              <a:buSzPct val="122000"/>
              <a:buFont typeface="Wingdings" charset="2"/>
              <a:buChar char="§"/>
            </a:pPr>
            <a:endParaRPr lang="en-US" sz="10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lnSpc>
                <a:spcPct val="120000"/>
              </a:lnSpc>
              <a:buClr>
                <a:schemeClr val="bg1"/>
              </a:buClr>
              <a:buSzPct val="122000"/>
              <a:buFont typeface="Wingdings" charset="2"/>
              <a:buChar char="§"/>
            </a:pPr>
            <a:r>
              <a:rPr lang="en-US" dirty="0">
                <a:solidFill>
                  <a:schemeClr val="bg1"/>
                </a:solidFill>
                <a:latin typeface="Lucida Bright" panose="02040602050505020304" pitchFamily="18" charset="0"/>
              </a:rPr>
              <a:t>Working directory</a:t>
            </a:r>
            <a:endParaRPr lang="en-US" b="1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lnSpc>
                <a:spcPct val="120000"/>
              </a:lnSpc>
              <a:buClr>
                <a:schemeClr val="bg1"/>
              </a:buClr>
              <a:buSzPct val="122000"/>
              <a:buFont typeface="Wingdings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Combining datasets</a:t>
            </a:r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lnSpc>
                <a:spcPct val="120000"/>
              </a:lnSpc>
              <a:buClr>
                <a:schemeClr val="bg1"/>
              </a:buClr>
              <a:buSzPct val="122000"/>
              <a:buFont typeface="Wingdings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Creating and deleting variables</a:t>
            </a:r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lnSpc>
                <a:spcPct val="120000"/>
              </a:lnSpc>
              <a:buClr>
                <a:schemeClr val="bg1"/>
              </a:buClr>
              <a:buSzPct val="122000"/>
              <a:buFont typeface="Wingdings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Bootstrapping</a:t>
            </a:r>
          </a:p>
          <a:p>
            <a:pPr lvl="1">
              <a:lnSpc>
                <a:spcPct val="120000"/>
              </a:lnSpc>
              <a:buClr>
                <a:schemeClr val="bg1"/>
              </a:buClr>
              <a:buSzPct val="122000"/>
              <a:buFont typeface="Wingdings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How to make a function in R! </a:t>
            </a:r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5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381000"/>
            <a:ext cx="8229600" cy="6172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solidFill>
                  <a:srgbClr val="FFFFFF"/>
                </a:solidFill>
                <a:latin typeface="Lucida Bright" panose="02040602050505020304" pitchFamily="18" charset="0"/>
                <a:cs typeface="Lao UI" panose="020B0502040204020203" pitchFamily="34" charset="0"/>
              </a:rPr>
              <a:t>Homework3</a:t>
            </a:r>
          </a:p>
          <a:p>
            <a:pPr marL="0" indent="0">
              <a:buNone/>
            </a:pPr>
            <a:endParaRPr lang="en-US" sz="1100" dirty="0">
              <a:solidFill>
                <a:schemeClr val="bg1">
                  <a:lumMod val="65000"/>
                </a:schemeClr>
              </a:solidFill>
              <a:latin typeface="Lucida Bright" panose="02040602050505020304" pitchFamily="18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Due next lab (Sept. 21</a:t>
            </a:r>
            <a:r>
              <a:rPr lang="en-US" altLang="en-US" b="1" baseline="30000" dirty="0">
                <a:solidFill>
                  <a:schemeClr val="bg1"/>
                </a:solidFill>
                <a:latin typeface="Lucida Bright" panose="02040602050505020304" pitchFamily="18" charset="0"/>
              </a:rPr>
              <a:t>st</a:t>
            </a:r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1000" b="1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33400" y="1523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Lucida Bright" panose="02040602050505020304" pitchFamily="18" charset="0"/>
              </a:rPr>
              <a:t>Get/Set Working Directory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3849" y="1219199"/>
            <a:ext cx="9167525" cy="16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Set working directory on hard drive to be the location of a library and reference output files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8449" y="3658202"/>
            <a:ext cx="9167525" cy="16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Can also use top menu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Session -&gt; set working directory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Useful to have working directory set before analyses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Won’t have to specify path for writing output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75" y="2362199"/>
            <a:ext cx="6778633" cy="889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775" y="6084504"/>
            <a:ext cx="66675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33400" y="1523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Lucida Bright" panose="02040602050505020304" pitchFamily="18" charset="0"/>
              </a:rPr>
              <a:t>Manipulating Datasets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8449" y="1219200"/>
            <a:ext cx="9167525" cy="1600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Load up </a:t>
            </a:r>
            <a:r>
              <a:rPr lang="en-US" sz="28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SchoolA</a:t>
            </a: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SchoolB</a:t>
            </a: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, and </a:t>
            </a:r>
            <a:r>
              <a:rPr lang="en-US" sz="28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SchoolC</a:t>
            </a: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 for following examples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SchoolA</a:t>
            </a: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 our original dataset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SchoolB</a:t>
            </a: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 has two additional variables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CGPA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Credit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SchoolC</a:t>
            </a: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 has additional rows of data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We will </a:t>
            </a:r>
            <a:r>
              <a:rPr lang="en-US" sz="2800">
                <a:solidFill>
                  <a:schemeClr val="bg1"/>
                </a:solidFill>
                <a:latin typeface="Lucida Bright" panose="02040602050505020304" pitchFamily="18" charset="0"/>
              </a:rPr>
              <a:t>merge these </a:t>
            </a:r>
            <a:r>
              <a:rPr 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datasets together</a:t>
            </a:r>
          </a:p>
        </p:txBody>
      </p:sp>
    </p:spTree>
    <p:extLst>
      <p:ext uri="{BB962C8B-B14F-4D97-AF65-F5344CB8AC3E}">
        <p14:creationId xmlns:p14="http://schemas.microsoft.com/office/powerpoint/2010/main" val="102046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33400" y="1523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Lucida Bright" panose="02040602050505020304" pitchFamily="18" charset="0"/>
              </a:rPr>
              <a:t>Combining R Data Sets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828800" y="3750270"/>
            <a:ext cx="1295400" cy="2438400"/>
            <a:chOff x="480" y="1968"/>
            <a:chExt cx="816" cy="1536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80" y="1968"/>
              <a:ext cx="816" cy="48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rgbClr val="FFFFFF"/>
                  </a:solidFill>
                </a:rPr>
                <a:t>Data Set 1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480" y="2496"/>
              <a:ext cx="816" cy="4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/>
                <a:t>Data Set 2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480" y="3024"/>
              <a:ext cx="816" cy="480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rgbClr val="FFFFFF"/>
                  </a:solidFill>
                </a:rPr>
                <a:t>Data Set 3</a:t>
              </a:r>
            </a:p>
          </p:txBody>
        </p:sp>
      </p:grp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733800" y="4131270"/>
            <a:ext cx="1295400" cy="76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Data Set 1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715000" y="4131270"/>
            <a:ext cx="12954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/>
              <a:t>Data Set 2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645400" y="4131270"/>
            <a:ext cx="1295400" cy="762000"/>
          </a:xfrm>
          <a:prstGeom prst="rect">
            <a:avLst/>
          </a:prstGeom>
          <a:solidFill>
            <a:srgbClr val="99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Data Set 3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81001" y="2723158"/>
            <a:ext cx="3429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Stacking observations from multiple data sets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(</a:t>
            </a:r>
            <a:r>
              <a:rPr lang="en-US" altLang="en-US" b="1" i="1" dirty="0">
                <a:solidFill>
                  <a:schemeClr val="bg1"/>
                </a:solidFill>
                <a:latin typeface="Lucida Bright" panose="02040602050505020304" pitchFamily="18" charset="0"/>
              </a:rPr>
              <a:t>concatenation</a:t>
            </a:r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)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570413" y="2699345"/>
            <a:ext cx="42687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Joining multiple data sets side by side (</a:t>
            </a:r>
            <a:r>
              <a:rPr lang="en-US" altLang="en-US" b="1" i="1" dirty="0">
                <a:solidFill>
                  <a:schemeClr val="bg1"/>
                </a:solidFill>
                <a:latin typeface="Lucida Bright" panose="02040602050505020304" pitchFamily="18" charset="0"/>
              </a:rPr>
              <a:t>merging</a:t>
            </a:r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)</a:t>
            </a:r>
          </a:p>
        </p:txBody>
      </p:sp>
      <p:sp>
        <p:nvSpPr>
          <p:cNvPr id="23" name="AutoShape 13"/>
          <p:cNvSpPr>
            <a:spLocks/>
          </p:cNvSpPr>
          <p:nvPr/>
        </p:nvSpPr>
        <p:spPr bwMode="auto">
          <a:xfrm>
            <a:off x="1143000" y="3750270"/>
            <a:ext cx="457200" cy="2438400"/>
          </a:xfrm>
          <a:prstGeom prst="leftBrace">
            <a:avLst>
              <a:gd name="adj1" fmla="val 44444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88925" y="4540845"/>
            <a:ext cx="7857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Data 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Set 3</a:t>
            </a:r>
          </a:p>
        </p:txBody>
      </p:sp>
      <p:sp>
        <p:nvSpPr>
          <p:cNvPr id="27" name="AutoShape 15"/>
          <p:cNvSpPr>
            <a:spLocks/>
          </p:cNvSpPr>
          <p:nvPr/>
        </p:nvSpPr>
        <p:spPr bwMode="auto">
          <a:xfrm rot="16200000">
            <a:off x="6096000" y="2607270"/>
            <a:ext cx="457200" cy="5181600"/>
          </a:xfrm>
          <a:prstGeom prst="leftBrace">
            <a:avLst>
              <a:gd name="adj1" fmla="val 94444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189413" y="5477470"/>
            <a:ext cx="42560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Lucida Bright" panose="02040602050505020304" pitchFamily="18" charset="0"/>
              </a:rPr>
              <a:t>Data Set 3</a:t>
            </a:r>
          </a:p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Lucida Bright" panose="02040602050505020304" pitchFamily="18" charset="0"/>
              </a:rPr>
              <a:t>Rows might or might not have matches in each data set.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288925" y="1071563"/>
            <a:ext cx="8474075" cy="4872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Lucida Bright" panose="02040602050505020304" pitchFamily="18" charset="0"/>
              </a:rPr>
              <a:t>You will look at combining data sets in two ways, </a:t>
            </a:r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concatenation</a:t>
            </a:r>
            <a:r>
              <a:rPr lang="en-US" altLang="en-US" dirty="0">
                <a:solidFill>
                  <a:schemeClr val="bg1"/>
                </a:solidFill>
                <a:latin typeface="Lucida Bright" panose="02040602050505020304" pitchFamily="18" charset="0"/>
              </a:rPr>
              <a:t> and </a:t>
            </a:r>
            <a:r>
              <a:rPr lang="en-US" alt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merging</a:t>
            </a:r>
            <a:r>
              <a:rPr lang="en-US" altLang="en-US" dirty="0">
                <a:solidFill>
                  <a:schemeClr val="bg1"/>
                </a:solidFill>
                <a:latin typeface="Lucida Bright" panose="02040602050505020304" pitchFamily="18" charset="0"/>
              </a:rPr>
              <a:t>.</a:t>
            </a:r>
          </a:p>
        </p:txBody>
      </p:sp>
      <p:pic>
        <p:nvPicPr>
          <p:cNvPr id="20" name="Picture 17" descr="MCj032993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6978">
            <a:off x="5041900" y="4359870"/>
            <a:ext cx="6524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8" descr="MCj032993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6978">
            <a:off x="7010400" y="4359870"/>
            <a:ext cx="6524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04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Lucida Bright" panose="02040602050505020304" pitchFamily="18" charset="0"/>
              </a:rPr>
              <a:t>Merging R Datasets</a:t>
            </a: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709613" y="16002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A merge combines two or more existing data sets by joining observations side-by-side.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  <a:latin typeface="Lucida Bright" panose="02040602050505020304" pitchFamily="18" charset="0"/>
              </a:rPr>
              <a:t>Datasets are linked together by some key variable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791200" y="6710363"/>
            <a:ext cx="3044825" cy="36512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rIns="91440"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7535662-067A-4366-BCD5-6A3A232B4878}" type="slidenum">
              <a:rPr lang="en-US" altLang="en-US" sz="1400">
                <a:solidFill>
                  <a:srgbClr val="FFFFFF"/>
                </a:solidFill>
              </a:rPr>
              <a:pPr algn="r" eaLnBrk="1" hangingPunct="1"/>
              <a:t>6</a:t>
            </a:fld>
            <a:endParaRPr lang="en-US" altLang="en-US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Freeform 2"/>
          <p:cNvSpPr>
            <a:spLocks/>
          </p:cNvSpPr>
          <p:nvPr/>
        </p:nvSpPr>
        <p:spPr bwMode="auto">
          <a:xfrm flipH="1">
            <a:off x="4638675" y="5379094"/>
            <a:ext cx="1720850" cy="1327150"/>
          </a:xfrm>
          <a:custGeom>
            <a:avLst/>
            <a:gdLst>
              <a:gd name="T0" fmla="*/ 1714453 w 1076"/>
              <a:gd name="T1" fmla="*/ 0 h 836"/>
              <a:gd name="T2" fmla="*/ 0 w 1076"/>
              <a:gd name="T3" fmla="*/ 0 h 836"/>
              <a:gd name="T4" fmla="*/ 0 w 1076"/>
              <a:gd name="T5" fmla="*/ 1327150 h 836"/>
              <a:gd name="T6" fmla="*/ 1720850 w 1076"/>
              <a:gd name="T7" fmla="*/ 1327150 h 8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76" h="836">
                <a:moveTo>
                  <a:pt x="1072" y="0"/>
                </a:moveTo>
                <a:lnTo>
                  <a:pt x="0" y="0"/>
                </a:lnTo>
                <a:lnTo>
                  <a:pt x="0" y="836"/>
                </a:lnTo>
                <a:lnTo>
                  <a:pt x="1076" y="836"/>
                </a:ln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3"/>
          <p:cNvSpPr>
            <a:spLocks/>
          </p:cNvSpPr>
          <p:nvPr/>
        </p:nvSpPr>
        <p:spPr bwMode="auto">
          <a:xfrm>
            <a:off x="2930525" y="5379094"/>
            <a:ext cx="1720850" cy="1327150"/>
          </a:xfrm>
          <a:custGeom>
            <a:avLst/>
            <a:gdLst>
              <a:gd name="T0" fmla="*/ 1714453 w 1076"/>
              <a:gd name="T1" fmla="*/ 0 h 836"/>
              <a:gd name="T2" fmla="*/ 0 w 1076"/>
              <a:gd name="T3" fmla="*/ 0 h 836"/>
              <a:gd name="T4" fmla="*/ 0 w 1076"/>
              <a:gd name="T5" fmla="*/ 1327150 h 836"/>
              <a:gd name="T6" fmla="*/ 1720850 w 1076"/>
              <a:gd name="T7" fmla="*/ 1327150 h 8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76" h="836">
                <a:moveTo>
                  <a:pt x="1072" y="0"/>
                </a:moveTo>
                <a:lnTo>
                  <a:pt x="0" y="0"/>
                </a:lnTo>
                <a:lnTo>
                  <a:pt x="0" y="836"/>
                </a:lnTo>
                <a:lnTo>
                  <a:pt x="1076" y="836"/>
                </a:ln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640138" y="3769369"/>
            <a:ext cx="2057400" cy="914400"/>
            <a:chOff x="2231" y="1805"/>
            <a:chExt cx="1296" cy="576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231" y="1805"/>
              <a:ext cx="1296" cy="576"/>
            </a:xfrm>
            <a:prstGeom prst="rect">
              <a:avLst/>
            </a:prstGeom>
            <a:solidFill>
              <a:srgbClr val="00349C"/>
            </a:solidFill>
            <a:ln w="381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7" y="1949"/>
              <a:ext cx="1113" cy="1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FFFFFF"/>
                  </a:solidFill>
                  <a:latin typeface="Lucida Bright" panose="02040602050505020304" pitchFamily="18" charset="0"/>
                </a:rPr>
                <a:t>Merge function</a:t>
              </a:r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400800" y="3367731"/>
            <a:ext cx="1697038" cy="9159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6527800" y="3402656"/>
            <a:ext cx="144780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527800" y="3631256"/>
            <a:ext cx="144780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527800" y="3859856"/>
            <a:ext cx="144780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6527800" y="4088456"/>
            <a:ext cx="144780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400800" y="2948631"/>
            <a:ext cx="1697038" cy="403225"/>
          </a:xfrm>
          <a:prstGeom prst="rect">
            <a:avLst/>
          </a:prstGeom>
          <a:solidFill>
            <a:srgbClr val="00349C"/>
          </a:solidFill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206500" y="3367731"/>
            <a:ext cx="1697038" cy="9159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206500" y="2948631"/>
            <a:ext cx="1697038" cy="403225"/>
          </a:xfrm>
          <a:prstGeom prst="rect">
            <a:avLst/>
          </a:prstGeom>
          <a:solidFill>
            <a:srgbClr val="FFDC45"/>
          </a:solidFill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1323975" y="3412181"/>
            <a:ext cx="144780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323975" y="3640781"/>
            <a:ext cx="144780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323975" y="3869381"/>
            <a:ext cx="144780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1323975" y="4097981"/>
            <a:ext cx="144780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1"/>
          <p:cNvSpPr>
            <a:spLocks/>
          </p:cNvSpPr>
          <p:nvPr/>
        </p:nvSpPr>
        <p:spPr bwMode="auto">
          <a:xfrm>
            <a:off x="1804988" y="4283719"/>
            <a:ext cx="1798637" cy="403225"/>
          </a:xfrm>
          <a:custGeom>
            <a:avLst/>
            <a:gdLst>
              <a:gd name="T0" fmla="*/ 131762 w 1133"/>
              <a:gd name="T1" fmla="*/ 0 h 254"/>
              <a:gd name="T2" fmla="*/ 277812 w 1133"/>
              <a:gd name="T3" fmla="*/ 384175 h 254"/>
              <a:gd name="T4" fmla="*/ 1798637 w 1133"/>
              <a:gd name="T5" fmla="*/ 109538 h 2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33" h="254">
                <a:moveTo>
                  <a:pt x="83" y="0"/>
                </a:moveTo>
                <a:cubicBezTo>
                  <a:pt x="41" y="115"/>
                  <a:pt x="0" y="230"/>
                  <a:pt x="175" y="242"/>
                </a:cubicBezTo>
                <a:cubicBezTo>
                  <a:pt x="350" y="254"/>
                  <a:pt x="968" y="102"/>
                  <a:pt x="1133" y="69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2"/>
          <p:cNvSpPr>
            <a:spLocks/>
          </p:cNvSpPr>
          <p:nvPr/>
        </p:nvSpPr>
        <p:spPr bwMode="auto">
          <a:xfrm flipH="1">
            <a:off x="5743575" y="4283719"/>
            <a:ext cx="1798638" cy="403225"/>
          </a:xfrm>
          <a:custGeom>
            <a:avLst/>
            <a:gdLst>
              <a:gd name="T0" fmla="*/ 131763 w 1133"/>
              <a:gd name="T1" fmla="*/ 0 h 254"/>
              <a:gd name="T2" fmla="*/ 277813 w 1133"/>
              <a:gd name="T3" fmla="*/ 384175 h 254"/>
              <a:gd name="T4" fmla="*/ 1798638 w 1133"/>
              <a:gd name="T5" fmla="*/ 109538 h 2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33" h="254">
                <a:moveTo>
                  <a:pt x="83" y="0"/>
                </a:moveTo>
                <a:cubicBezTo>
                  <a:pt x="41" y="115"/>
                  <a:pt x="0" y="230"/>
                  <a:pt x="175" y="242"/>
                </a:cubicBezTo>
                <a:cubicBezTo>
                  <a:pt x="350" y="254"/>
                  <a:pt x="968" y="102"/>
                  <a:pt x="1133" y="69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4348163" y="4747269"/>
            <a:ext cx="641350" cy="5683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657725" y="5779144"/>
            <a:ext cx="1685925" cy="9159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670425" y="5379094"/>
            <a:ext cx="1677988" cy="381000"/>
          </a:xfrm>
          <a:prstGeom prst="rect">
            <a:avLst/>
          </a:prstGeom>
          <a:solidFill>
            <a:srgbClr val="00349C"/>
          </a:solidFill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930525" y="5379094"/>
            <a:ext cx="1690688" cy="381000"/>
          </a:xfrm>
          <a:prstGeom prst="rect">
            <a:avLst/>
          </a:prstGeom>
          <a:solidFill>
            <a:srgbClr val="FFDC45"/>
          </a:solidFill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4732338" y="5909319"/>
            <a:ext cx="1627187" cy="31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V="1">
            <a:off x="4732338" y="6147444"/>
            <a:ext cx="1627187" cy="31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4732338" y="6387156"/>
            <a:ext cx="1627187" cy="31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V="1">
            <a:off x="4732338" y="6615756"/>
            <a:ext cx="1627187" cy="31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31"/>
          <p:cNvGrpSpPr>
            <a:grpSpLocks/>
          </p:cNvGrpSpPr>
          <p:nvPr/>
        </p:nvGrpSpPr>
        <p:grpSpPr bwMode="auto">
          <a:xfrm>
            <a:off x="3027363" y="5914081"/>
            <a:ext cx="1624012" cy="708025"/>
            <a:chOff x="1837" y="3156"/>
            <a:chExt cx="1023" cy="446"/>
          </a:xfrm>
        </p:grpSpPr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1837" y="3156"/>
              <a:ext cx="1023" cy="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1837" y="3306"/>
              <a:ext cx="1023" cy="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V="1">
              <a:off x="1837" y="3456"/>
              <a:ext cx="1023" cy="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V="1">
              <a:off x="1837" y="3600"/>
              <a:ext cx="1023" cy="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4651375" y="5358456"/>
            <a:ext cx="0" cy="4222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7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Lucida Bright" panose="02040602050505020304" pitchFamily="18" charset="0"/>
              </a:rPr>
              <a:t>Merging R Datasets</a:t>
            </a: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5800" y="16002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Use the </a:t>
            </a:r>
            <a:r>
              <a:rPr lang="en-US" altLang="en-US" sz="2800" b="1" dirty="0">
                <a:solidFill>
                  <a:schemeClr val="bg1"/>
                </a:solidFill>
                <a:latin typeface="Lucida Bright" panose="02040602050505020304" pitchFamily="18" charset="0"/>
              </a:rPr>
              <a:t>merge </a:t>
            </a: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function </a:t>
            </a:r>
            <a:endParaRPr lang="en-US" altLang="en-US" sz="5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General form of a merge procedure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New object is defined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Use merge function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  <a:latin typeface="Lucida Bright" panose="02040602050505020304" pitchFamily="18" charset="0"/>
              </a:rPr>
              <a:t>Specify datasets to merge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  <a:latin typeface="Lucida Bright" panose="02040602050505020304" pitchFamily="18" charset="0"/>
              </a:rPr>
              <a:t>Specify name of key variable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7651569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3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Lucida Bright" panose="02040602050505020304" pitchFamily="18" charset="0"/>
              </a:rPr>
              <a:t>Concatenating R Data Sets</a:t>
            </a: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5800" y="16002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Use the </a:t>
            </a:r>
            <a:r>
              <a:rPr lang="en-US" altLang="en-US" sz="2800" b="1" dirty="0" err="1">
                <a:solidFill>
                  <a:schemeClr val="bg1"/>
                </a:solidFill>
                <a:latin typeface="Lucida Bright" panose="02040602050505020304" pitchFamily="18" charset="0"/>
              </a:rPr>
              <a:t>rbind</a:t>
            </a:r>
            <a:r>
              <a:rPr lang="en-US" altLang="en-US" sz="2800" b="1" dirty="0">
                <a:solidFill>
                  <a:schemeClr val="bg1"/>
                </a:solidFill>
                <a:latin typeface="Lucida Bright" panose="02040602050505020304" pitchFamily="18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function (binds rows)</a:t>
            </a:r>
            <a:endParaRPr lang="en-US" altLang="en-US" sz="5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General form of a </a:t>
            </a:r>
            <a:r>
              <a:rPr lang="en-US" altLang="en-US" sz="28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rbind</a:t>
            </a:r>
            <a:r>
              <a:rPr lang="en-US" altLang="en-US" sz="2800" dirty="0">
                <a:solidFill>
                  <a:schemeClr val="bg1"/>
                </a:solidFill>
                <a:latin typeface="Lucida Bright" panose="02040602050505020304" pitchFamily="18" charset="0"/>
              </a:rPr>
              <a:t> procedure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New object is defined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Use </a:t>
            </a:r>
            <a:r>
              <a:rPr lang="en-US" altLang="en-US" sz="24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rbind</a:t>
            </a: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 function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  <a:latin typeface="Lucida Bright" panose="02040602050505020304" pitchFamily="18" charset="0"/>
              </a:rPr>
              <a:t>Specify datasets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  <a:latin typeface="Lucida Bright" panose="02040602050505020304" pitchFamily="18" charset="0"/>
              </a:rPr>
              <a:t>Need to make sure datasets have same variables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0"/>
            <a:ext cx="7744946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5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799"/>
            <a:ext cx="8417625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Lucida Bright" panose="02040602050505020304" pitchFamily="18" charset="0"/>
              </a:rPr>
              <a:t>Create Or Delete Variables</a:t>
            </a: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5800" y="16002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As an example, suppose the data set </a:t>
            </a:r>
            <a:r>
              <a:rPr lang="en-US" altLang="en-US" sz="2400" dirty="0" err="1">
                <a:solidFill>
                  <a:schemeClr val="bg1"/>
                </a:solidFill>
                <a:latin typeface="Lucida Bright" panose="02040602050505020304" pitchFamily="18" charset="0"/>
              </a:rPr>
              <a:t>SchoolAB</a:t>
            </a: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 contains variables HSGPA and CGPA.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5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5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A new variable </a:t>
            </a:r>
            <a:r>
              <a:rPr lang="en-US" altLang="en-US" sz="2400" b="1" dirty="0" err="1">
                <a:solidFill>
                  <a:schemeClr val="bg1"/>
                </a:solidFill>
                <a:latin typeface="Lucida Bright" panose="02040602050505020304" pitchFamily="18" charset="0"/>
              </a:rPr>
              <a:t>avgGPA</a:t>
            </a:r>
            <a:r>
              <a:rPr lang="en-US" altLang="en-US" sz="2400" b="1" dirty="0">
                <a:solidFill>
                  <a:schemeClr val="bg1"/>
                </a:solidFill>
                <a:latin typeface="Lucida Bright" panose="02040602050505020304" pitchFamily="18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can be added to the data set as follows: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latin typeface="Lucida Bright" panose="02040602050505020304" pitchFamily="18" charset="0"/>
              </a:rPr>
              <a:t>Variables can be deleted just as easily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002" y="3586162"/>
            <a:ext cx="6446196" cy="676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5181600"/>
            <a:ext cx="3477635" cy="72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8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6464</TotalTime>
  <Words>764</Words>
  <Application>Microsoft Macintosh PowerPoint</Application>
  <PresentationFormat>On-screen Show (4:3)</PresentationFormat>
  <Paragraphs>187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Lao UI</vt:lpstr>
      <vt:lpstr>Lucida Bright</vt:lpstr>
      <vt:lpstr>Times New Roman</vt:lpstr>
      <vt:lpstr>Wingdings</vt:lpstr>
      <vt:lpstr>Office Theme</vt:lpstr>
      <vt:lpstr>Lab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 Profiles of</dc:title>
  <dc:creator>Chun, Seokjoon</dc:creator>
  <cp:lastModifiedBy>Microsoft Office User</cp:lastModifiedBy>
  <cp:revision>313</cp:revision>
  <cp:lastPrinted>2015-11-17T21:40:46Z</cp:lastPrinted>
  <dcterms:created xsi:type="dcterms:W3CDTF">2015-11-15T06:19:56Z</dcterms:created>
  <dcterms:modified xsi:type="dcterms:W3CDTF">2018-04-01T15:47:45Z</dcterms:modified>
</cp:coreProperties>
</file>